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Proxima Nova"/>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bb99987c6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Google Shape;63;g3bb99987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are an interdisciplinary team of artists, and programmers, both undergrad and graduate students of UC Irvine, and we had the opportunity to work with Prof Josh Tannenbaum from Transformative Play Lab who led the AR/VR Theatre course and Tim Kashani and Zach Anderson from Apples and Oranges Arts Theatre Productions to explore and create a new Virtual reality theatre experience.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bb99987c6_0_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Google Shape;71;g3bb99987c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Audiences are familiar with theatre which is in the moment and spontaneous. Players are  familiar with games where they may choose and interact in a dynamic environment. Our work sits between these two mediums. We seek to create interfaces for audiences to emotionally engage in dynamic theater experiences.</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351961511a_0_1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Google Shape;80;g351961511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develop this unique interaction model, we chose the Oculus Rift as our VR device which also integrates well with Unity for development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bb0ec0b77_0_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Google Shape;88;g3bb0ec0b7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we worked in VR, it was exciting getting to see the potential that it has as an artistic tool. We discovered Quill, an </a:t>
            </a:r>
            <a:r>
              <a:rPr lang="en"/>
              <a:t>oculus</a:t>
            </a:r>
            <a:r>
              <a:rPr lang="en"/>
              <a:t> app that gives you the ability to paint and animate in a VR space. Rather than using a traditional 3D animation pipeline, we were able to actually create and animate our assets inside this virtual space and then easily export and integrate them into Unity.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60831a6d8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Google Shape;98;g360831a6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Higher Education is a musical, we wanted to give the players the feeling of being a type of conductor. With the left hand, the player creates a more harmonious mood while with the right hand, the player creates a more chaotic mood. Harmony is accompanied by music in major key, a brighter color scheme, and calmer weather while chaos is accompanied by music in minor key, a darker color scheme, and more intense weather. The player can move between and within these states in a dynamic and continuous experience.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3bb99987c6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Google Shape;110;g3bb99987c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Ultimately, all the technology discussed before is would not be a very engaging experience without good characters and story. </a:t>
            </a:r>
            <a:r>
              <a:rPr lang="en"/>
              <a:t>We were very lucky to have Tim Kashani who is also a writer of the musical Higher Education help us with that, and in todays demo, users will get a sneak peak into the life of the plays main protagonist Amanda and the world of guardian angels.</a:t>
            </a:r>
            <a:endParaRPr/>
          </a:p>
          <a:p>
            <a:pPr indent="0" lvl="0" marL="0">
              <a:spcBef>
                <a:spcPts val="0"/>
              </a:spcBef>
              <a:spcAft>
                <a:spcPts val="0"/>
              </a:spcAft>
              <a:buNone/>
            </a:pPr>
            <a:r>
              <a:rPr lang="en"/>
              <a:t>That being said, the interaction mechanism is definitely not specific to this story. Music and lighting are so powerful at communicating emotions, and being able to interact with them within a narrative could be creatively extended to any setting for any story, and that’s what makes this project all the more exciting.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51961511a_0_1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Google Shape;118;g351961511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 that note, I would like to invite everyone to step inside the role of a guardian angel and become a musical conductor in our Virtual Reality Experience, Higher Education.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35036b2c22_0_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Google Shape;125;g35036b2c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Thank you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2.jpg"/><Relationship Id="rId5" Type="http://schemas.openxmlformats.org/officeDocument/2006/relationships/image" Target="../media/image11.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7900"/>
              <a:t>HIGHER EDUCATION</a:t>
            </a:r>
            <a:endParaRPr sz="7900"/>
          </a:p>
        </p:txBody>
      </p:sp>
      <p:sp>
        <p:nvSpPr>
          <p:cNvPr id="60" name="Google Shape;60;p13"/>
          <p:cNvSpPr txBox="1"/>
          <p:nvPr>
            <p:ph idx="1" type="subTitle"/>
          </p:nvPr>
        </p:nvSpPr>
        <p:spPr>
          <a:xfrm>
            <a:off x="742231" y="3205036"/>
            <a:ext cx="8123100" cy="6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Virtual Reality Theater Experience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Team</a:t>
            </a:r>
            <a:endParaRPr/>
          </a:p>
        </p:txBody>
      </p:sp>
      <p:pic>
        <p:nvPicPr>
          <p:cNvPr id="66" name="Google Shape;66;p14"/>
          <p:cNvPicPr preferRelativeResize="0"/>
          <p:nvPr/>
        </p:nvPicPr>
        <p:blipFill>
          <a:blip r:embed="rId3">
            <a:alphaModFix/>
          </a:blip>
          <a:stretch>
            <a:fillRect/>
          </a:stretch>
        </p:blipFill>
        <p:spPr>
          <a:xfrm>
            <a:off x="-67950" y="1772624"/>
            <a:ext cx="3598199" cy="2252323"/>
          </a:xfrm>
          <a:prstGeom prst="rect">
            <a:avLst/>
          </a:prstGeom>
          <a:noFill/>
          <a:ln>
            <a:noFill/>
          </a:ln>
        </p:spPr>
      </p:pic>
      <p:pic>
        <p:nvPicPr>
          <p:cNvPr id="67" name="Google Shape;67;p14"/>
          <p:cNvPicPr preferRelativeResize="0"/>
          <p:nvPr/>
        </p:nvPicPr>
        <p:blipFill>
          <a:blip r:embed="rId4">
            <a:alphaModFix/>
          </a:blip>
          <a:stretch>
            <a:fillRect/>
          </a:stretch>
        </p:blipFill>
        <p:spPr>
          <a:xfrm>
            <a:off x="3841098" y="1770100"/>
            <a:ext cx="2185226" cy="2181136"/>
          </a:xfrm>
          <a:prstGeom prst="rect">
            <a:avLst/>
          </a:prstGeom>
          <a:noFill/>
          <a:ln>
            <a:noFill/>
          </a:ln>
        </p:spPr>
      </p:pic>
      <p:pic>
        <p:nvPicPr>
          <p:cNvPr id="68" name="Google Shape;68;p14"/>
          <p:cNvPicPr preferRelativeResize="0"/>
          <p:nvPr/>
        </p:nvPicPr>
        <p:blipFill>
          <a:blip r:embed="rId5">
            <a:alphaModFix/>
          </a:blip>
          <a:stretch>
            <a:fillRect/>
          </a:stretch>
        </p:blipFill>
        <p:spPr>
          <a:xfrm>
            <a:off x="6439963" y="1601025"/>
            <a:ext cx="2502500" cy="2519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What’s different?</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Every user </a:t>
            </a:r>
            <a:r>
              <a:rPr lang="en"/>
              <a:t>perceives</a:t>
            </a:r>
            <a:r>
              <a:rPr lang="en"/>
              <a:t> the experience differently based on their interactions</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pic>
        <p:nvPicPr>
          <p:cNvPr id="75" name="Google Shape;75;p15"/>
          <p:cNvPicPr preferRelativeResize="0"/>
          <p:nvPr/>
        </p:nvPicPr>
        <p:blipFill>
          <a:blip r:embed="rId3">
            <a:alphaModFix/>
          </a:blip>
          <a:stretch>
            <a:fillRect/>
          </a:stretch>
        </p:blipFill>
        <p:spPr>
          <a:xfrm>
            <a:off x="4478800" y="2330350"/>
            <a:ext cx="4438751" cy="1995200"/>
          </a:xfrm>
          <a:prstGeom prst="rect">
            <a:avLst/>
          </a:prstGeom>
          <a:noFill/>
          <a:ln>
            <a:noFill/>
          </a:ln>
        </p:spPr>
      </p:pic>
      <p:pic>
        <p:nvPicPr>
          <p:cNvPr id="76" name="Google Shape;76;p15"/>
          <p:cNvPicPr preferRelativeResize="0"/>
          <p:nvPr/>
        </p:nvPicPr>
        <p:blipFill>
          <a:blip r:embed="rId4">
            <a:alphaModFix/>
          </a:blip>
          <a:stretch>
            <a:fillRect/>
          </a:stretch>
        </p:blipFill>
        <p:spPr>
          <a:xfrm>
            <a:off x="311700" y="2330350"/>
            <a:ext cx="2993248" cy="1995198"/>
          </a:xfrm>
          <a:prstGeom prst="rect">
            <a:avLst/>
          </a:prstGeom>
          <a:noFill/>
          <a:ln>
            <a:noFill/>
          </a:ln>
        </p:spPr>
      </p:pic>
      <p:pic>
        <p:nvPicPr>
          <p:cNvPr id="77" name="Google Shape;77;p15"/>
          <p:cNvPicPr preferRelativeResize="0"/>
          <p:nvPr/>
        </p:nvPicPr>
        <p:blipFill>
          <a:blip r:embed="rId5">
            <a:alphaModFix/>
          </a:blip>
          <a:stretch>
            <a:fillRect/>
          </a:stretch>
        </p:blipFill>
        <p:spPr>
          <a:xfrm>
            <a:off x="3304950" y="2330350"/>
            <a:ext cx="2896174" cy="199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615275" y="526350"/>
            <a:ext cx="3395400" cy="3935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Technology</a:t>
            </a:r>
            <a:endParaRPr/>
          </a:p>
        </p:txBody>
      </p:sp>
      <p:pic>
        <p:nvPicPr>
          <p:cNvPr id="83" name="Google Shape;83;p16"/>
          <p:cNvPicPr preferRelativeResize="0"/>
          <p:nvPr/>
        </p:nvPicPr>
        <p:blipFill>
          <a:blip r:embed="rId3">
            <a:alphaModFix/>
          </a:blip>
          <a:stretch>
            <a:fillRect/>
          </a:stretch>
        </p:blipFill>
        <p:spPr>
          <a:xfrm>
            <a:off x="5170457" y="2540100"/>
            <a:ext cx="3102780" cy="831300"/>
          </a:xfrm>
          <a:prstGeom prst="rect">
            <a:avLst/>
          </a:prstGeom>
          <a:noFill/>
          <a:ln>
            <a:noFill/>
          </a:ln>
        </p:spPr>
      </p:pic>
      <p:pic>
        <p:nvPicPr>
          <p:cNvPr id="84" name="Google Shape;84;p16"/>
          <p:cNvPicPr preferRelativeResize="0"/>
          <p:nvPr/>
        </p:nvPicPr>
        <p:blipFill>
          <a:blip r:embed="rId4">
            <a:alphaModFix/>
          </a:blip>
          <a:stretch>
            <a:fillRect/>
          </a:stretch>
        </p:blipFill>
        <p:spPr>
          <a:xfrm>
            <a:off x="5116900" y="526350"/>
            <a:ext cx="3102774" cy="1804775"/>
          </a:xfrm>
          <a:prstGeom prst="rect">
            <a:avLst/>
          </a:prstGeom>
          <a:noFill/>
          <a:ln>
            <a:noFill/>
          </a:ln>
        </p:spPr>
      </p:pic>
      <p:pic>
        <p:nvPicPr>
          <p:cNvPr id="85" name="Google Shape;85;p16"/>
          <p:cNvPicPr preferRelativeResize="0"/>
          <p:nvPr/>
        </p:nvPicPr>
        <p:blipFill>
          <a:blip r:embed="rId5">
            <a:alphaModFix/>
          </a:blip>
          <a:stretch>
            <a:fillRect/>
          </a:stretch>
        </p:blipFill>
        <p:spPr>
          <a:xfrm>
            <a:off x="5116900" y="3489850"/>
            <a:ext cx="3102774" cy="11273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1850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Animation - Quill VR &amp; Unity VR</a:t>
            </a:r>
            <a:endParaRPr/>
          </a:p>
        </p:txBody>
      </p:sp>
      <p:pic>
        <p:nvPicPr>
          <p:cNvPr id="91" name="Google Shape;91;p17"/>
          <p:cNvPicPr preferRelativeResize="0"/>
          <p:nvPr/>
        </p:nvPicPr>
        <p:blipFill rotWithShape="1">
          <a:blip r:embed="rId3">
            <a:alphaModFix/>
          </a:blip>
          <a:srcRect b="0" l="0" r="10160" t="0"/>
          <a:stretch/>
        </p:blipFill>
        <p:spPr>
          <a:xfrm>
            <a:off x="5893000" y="1079600"/>
            <a:ext cx="3251000" cy="1924625"/>
          </a:xfrm>
          <a:prstGeom prst="rect">
            <a:avLst/>
          </a:prstGeom>
          <a:noFill/>
          <a:ln>
            <a:noFill/>
          </a:ln>
        </p:spPr>
      </p:pic>
      <p:pic>
        <p:nvPicPr>
          <p:cNvPr id="92" name="Google Shape;92;p17"/>
          <p:cNvPicPr preferRelativeResize="0"/>
          <p:nvPr/>
        </p:nvPicPr>
        <p:blipFill rotWithShape="1">
          <a:blip r:embed="rId4">
            <a:alphaModFix/>
          </a:blip>
          <a:srcRect b="0" l="0" r="0" t="19614"/>
          <a:stretch/>
        </p:blipFill>
        <p:spPr>
          <a:xfrm>
            <a:off x="5822825" y="3004225"/>
            <a:ext cx="3321175" cy="1833700"/>
          </a:xfrm>
          <a:prstGeom prst="rect">
            <a:avLst/>
          </a:prstGeom>
          <a:noFill/>
          <a:ln>
            <a:noFill/>
          </a:ln>
        </p:spPr>
      </p:pic>
      <p:pic>
        <p:nvPicPr>
          <p:cNvPr id="93" name="Google Shape;93;p17"/>
          <p:cNvPicPr preferRelativeResize="0"/>
          <p:nvPr/>
        </p:nvPicPr>
        <p:blipFill>
          <a:blip r:embed="rId5">
            <a:alphaModFix/>
          </a:blip>
          <a:stretch>
            <a:fillRect/>
          </a:stretch>
        </p:blipFill>
        <p:spPr>
          <a:xfrm>
            <a:off x="7038375" y="131975"/>
            <a:ext cx="1388321" cy="786350"/>
          </a:xfrm>
          <a:prstGeom prst="rect">
            <a:avLst/>
          </a:prstGeom>
          <a:noFill/>
          <a:ln>
            <a:noFill/>
          </a:ln>
        </p:spPr>
      </p:pic>
      <p:sp>
        <p:nvSpPr>
          <p:cNvPr id="94" name="Google Shape;94;p17"/>
          <p:cNvSpPr txBox="1"/>
          <p:nvPr/>
        </p:nvSpPr>
        <p:spPr>
          <a:xfrm>
            <a:off x="2445800" y="1291975"/>
            <a:ext cx="4680300" cy="546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95" name="Google Shape;95;p17"/>
          <p:cNvPicPr preferRelativeResize="0"/>
          <p:nvPr/>
        </p:nvPicPr>
        <p:blipFill rotWithShape="1">
          <a:blip r:embed="rId6">
            <a:alphaModFix/>
          </a:blip>
          <a:srcRect b="0" l="3020" r="7357" t="4187"/>
          <a:stretch/>
        </p:blipFill>
        <p:spPr>
          <a:xfrm>
            <a:off x="0" y="1079600"/>
            <a:ext cx="6246427" cy="3756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p:nvPr/>
        </p:nvSpPr>
        <p:spPr>
          <a:xfrm>
            <a:off x="0" y="3290400"/>
            <a:ext cx="9144000" cy="185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Google Shape;101;p18"/>
          <p:cNvSpPr txBox="1"/>
          <p:nvPr>
            <p:ph type="title"/>
          </p:nvPr>
        </p:nvSpPr>
        <p:spPr>
          <a:xfrm>
            <a:off x="135625" y="135625"/>
            <a:ext cx="1871100" cy="107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Interaction</a:t>
            </a:r>
            <a:endParaRPr/>
          </a:p>
          <a:p>
            <a:pPr indent="0" lvl="0" marL="0" algn="ctr">
              <a:spcBef>
                <a:spcPts val="0"/>
              </a:spcBef>
              <a:spcAft>
                <a:spcPts val="0"/>
              </a:spcAft>
              <a:buNone/>
            </a:pPr>
            <a:r>
              <a:rPr lang="en"/>
              <a:t>Mod</a:t>
            </a:r>
            <a:r>
              <a:rPr lang="en"/>
              <a:t>e</a:t>
            </a:r>
            <a:r>
              <a:rPr lang="en"/>
              <a:t>l</a:t>
            </a:r>
            <a:endParaRPr/>
          </a:p>
        </p:txBody>
      </p:sp>
      <p:grpSp>
        <p:nvGrpSpPr>
          <p:cNvPr id="102" name="Google Shape;102;p18"/>
          <p:cNvGrpSpPr/>
          <p:nvPr/>
        </p:nvGrpSpPr>
        <p:grpSpPr>
          <a:xfrm>
            <a:off x="2148186" y="25388"/>
            <a:ext cx="4847602" cy="2405955"/>
            <a:chOff x="12729628" y="14660775"/>
            <a:chExt cx="18431947" cy="8970749"/>
          </a:xfrm>
        </p:grpSpPr>
        <p:pic>
          <p:nvPicPr>
            <p:cNvPr id="103" name="Google Shape;103;p18"/>
            <p:cNvPicPr preferRelativeResize="0"/>
            <p:nvPr/>
          </p:nvPicPr>
          <p:blipFill rotWithShape="1">
            <a:blip r:embed="rId3">
              <a:alphaModFix/>
            </a:blip>
            <a:srcRect b="0" l="41735" r="0" t="0"/>
            <a:stretch/>
          </p:blipFill>
          <p:spPr>
            <a:xfrm>
              <a:off x="21945600" y="14660775"/>
              <a:ext cx="9215975" cy="8970749"/>
            </a:xfrm>
            <a:prstGeom prst="rect">
              <a:avLst/>
            </a:prstGeom>
            <a:noFill/>
            <a:ln>
              <a:noFill/>
            </a:ln>
          </p:spPr>
        </p:pic>
        <p:pic>
          <p:nvPicPr>
            <p:cNvPr id="104" name="Google Shape;104;p18"/>
            <p:cNvPicPr preferRelativeResize="0"/>
            <p:nvPr/>
          </p:nvPicPr>
          <p:blipFill rotWithShape="1">
            <a:blip r:embed="rId4">
              <a:alphaModFix/>
            </a:blip>
            <a:srcRect b="0" l="20919" r="29225" t="0"/>
            <a:stretch/>
          </p:blipFill>
          <p:spPr>
            <a:xfrm>
              <a:off x="12729628" y="14660780"/>
              <a:ext cx="9215962" cy="8970689"/>
            </a:xfrm>
            <a:prstGeom prst="rect">
              <a:avLst/>
            </a:prstGeom>
            <a:noFill/>
            <a:ln>
              <a:noFill/>
            </a:ln>
          </p:spPr>
        </p:pic>
      </p:grpSp>
      <p:pic>
        <p:nvPicPr>
          <p:cNvPr id="105" name="Google Shape;105;p18"/>
          <p:cNvPicPr preferRelativeResize="0"/>
          <p:nvPr/>
        </p:nvPicPr>
        <p:blipFill>
          <a:blip r:embed="rId5">
            <a:alphaModFix/>
          </a:blip>
          <a:stretch>
            <a:fillRect/>
          </a:stretch>
        </p:blipFill>
        <p:spPr>
          <a:xfrm>
            <a:off x="2148175" y="2481275"/>
            <a:ext cx="4847625" cy="257975"/>
          </a:xfrm>
          <a:prstGeom prst="rect">
            <a:avLst/>
          </a:prstGeom>
          <a:noFill/>
          <a:ln>
            <a:noFill/>
          </a:ln>
        </p:spPr>
      </p:pic>
      <p:pic>
        <p:nvPicPr>
          <p:cNvPr id="106" name="Google Shape;106;p18"/>
          <p:cNvPicPr preferRelativeResize="0"/>
          <p:nvPr/>
        </p:nvPicPr>
        <p:blipFill rotWithShape="1">
          <a:blip r:embed="rId6">
            <a:alphaModFix/>
          </a:blip>
          <a:srcRect b="15173" l="2867" r="5524" t="10593"/>
          <a:stretch/>
        </p:blipFill>
        <p:spPr>
          <a:xfrm>
            <a:off x="2155125" y="2789225"/>
            <a:ext cx="4833749" cy="2328874"/>
          </a:xfrm>
          <a:prstGeom prst="rect">
            <a:avLst/>
          </a:prstGeom>
          <a:noFill/>
          <a:ln>
            <a:noFill/>
          </a:ln>
        </p:spPr>
      </p:pic>
      <p:pic>
        <p:nvPicPr>
          <p:cNvPr id="107" name="Google Shape;107;p18"/>
          <p:cNvPicPr preferRelativeResize="0"/>
          <p:nvPr/>
        </p:nvPicPr>
        <p:blipFill rotWithShape="1">
          <a:blip r:embed="rId7">
            <a:alphaModFix/>
          </a:blip>
          <a:srcRect b="0" l="0" r="0" t="0"/>
          <a:stretch/>
        </p:blipFill>
        <p:spPr>
          <a:xfrm>
            <a:off x="4443000" y="2481300"/>
            <a:ext cx="257975" cy="25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 process - Narrative</a:t>
            </a:r>
            <a:endParaRPr/>
          </a:p>
        </p:txBody>
      </p:sp>
      <p:sp>
        <p:nvSpPr>
          <p:cNvPr id="113" name="Google Shape;113;p19"/>
          <p:cNvSpPr txBox="1"/>
          <p:nvPr/>
        </p:nvSpPr>
        <p:spPr>
          <a:xfrm>
            <a:off x="399375" y="1242500"/>
            <a:ext cx="3243300" cy="192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14" name="Google Shape;114;p19"/>
          <p:cNvPicPr preferRelativeResize="0"/>
          <p:nvPr/>
        </p:nvPicPr>
        <p:blipFill>
          <a:blip r:embed="rId3">
            <a:alphaModFix/>
          </a:blip>
          <a:stretch>
            <a:fillRect/>
          </a:stretch>
        </p:blipFill>
        <p:spPr>
          <a:xfrm>
            <a:off x="855263" y="1692600"/>
            <a:ext cx="2090500" cy="2090500"/>
          </a:xfrm>
          <a:prstGeom prst="rect">
            <a:avLst/>
          </a:prstGeom>
          <a:noFill/>
          <a:ln>
            <a:noFill/>
          </a:ln>
        </p:spPr>
      </p:pic>
      <p:pic>
        <p:nvPicPr>
          <p:cNvPr id="115" name="Google Shape;115;p19"/>
          <p:cNvPicPr preferRelativeResize="0"/>
          <p:nvPr/>
        </p:nvPicPr>
        <p:blipFill>
          <a:blip r:embed="rId4">
            <a:alphaModFix/>
          </a:blip>
          <a:stretch>
            <a:fillRect/>
          </a:stretch>
        </p:blipFill>
        <p:spPr>
          <a:xfrm>
            <a:off x="3855225" y="1526500"/>
            <a:ext cx="5087000" cy="242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 name="Google Shape;12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id="122" name="Google Shape;122;p20"/>
          <p:cNvPicPr preferRelativeResize="0"/>
          <p:nvPr/>
        </p:nvPicPr>
        <p:blipFill>
          <a:blip r:embed="rId3">
            <a:alphaModFix/>
          </a:blip>
          <a:stretch>
            <a:fillRect/>
          </a:stretch>
        </p:blipFill>
        <p:spPr>
          <a:xfrm>
            <a:off x="-182700" y="-707875"/>
            <a:ext cx="9584350" cy="585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